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7" r:id="rId3"/>
    <p:sldId id="288" r:id="rId4"/>
    <p:sldId id="289" r:id="rId5"/>
    <p:sldId id="290" r:id="rId6"/>
    <p:sldId id="291" r:id="rId7"/>
    <p:sldId id="285" r:id="rId8"/>
    <p:sldId id="286" r:id="rId9"/>
    <p:sldId id="279" r:id="rId10"/>
  </p:sldIdLst>
  <p:sldSz cx="9144000" cy="6858000" type="screen4x3"/>
  <p:notesSz cx="6797675" cy="9926638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65AB86-0983-48A9-B89B-7E6CC119099C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8DCE4F-E816-4EE6-8484-70CE48DECACE}" type="slidenum">
              <a:rPr lang="en-US"/>
              <a:pPr/>
              <a:t>1</a:t>
            </a:fld>
            <a:endParaRPr lang="en-US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6982E9-C700-4510-B3C0-44396085BB28}" type="slidenum">
              <a:rPr lang="en-US"/>
              <a:pPr/>
              <a:t>2</a:t>
            </a:fld>
            <a:endParaRPr lang="en-US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2EEBA-105D-49BD-8013-C3AE2AB4EF08}" type="slidenum">
              <a:rPr lang="en-US"/>
              <a:pPr/>
              <a:t>3</a:t>
            </a:fld>
            <a:endParaRPr 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94AF0-E8CA-4FDF-9468-35AD174575AC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94AF0-E8CA-4FDF-9468-35AD174575AC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94AF0-E8CA-4FDF-9468-35AD174575AC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1366E-AE5A-4F1C-A5BA-5876BCAAC6CB}" type="slidenum">
              <a:rPr lang="en-US"/>
              <a:pPr/>
              <a:t>7</a:t>
            </a:fld>
            <a:endParaRPr lang="en-US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68C151-9DBE-4D4E-930F-92270DCC38C5}" type="slidenum">
              <a:rPr lang="en-US"/>
              <a:pPr/>
              <a:t>8</a:t>
            </a:fld>
            <a:endParaRPr lang="en-US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86FBBE-93C2-4820-B54F-64C568AC2CCF}" type="slidenum">
              <a:rPr lang="en-US"/>
              <a:pPr/>
              <a:t>9</a:t>
            </a:fld>
            <a:endParaRPr lang="en-US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6FBF2-5B3C-40A6-BAB1-B3196D5BC83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45BFE-9CF2-470F-9CC0-36AC39D97D53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8C3D6-0579-4948-B670-C35F24AB27E0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30A75-FC09-478A-BB84-37B29101268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931EB-0E73-45A4-B151-87A7884CCEBB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77496-0C5B-40F2-AD43-C62CD503AB3F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98516-84A8-49C1-894E-1D659B485B23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8F684-EE9B-418F-9E66-D6F1246AF04F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FE669-07B1-4144-925B-AE6BE8DDA250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5A5EA-2DA3-4872-A799-9115A4659F90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24E90-9C1F-46BD-8834-CE00DC950B5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39975" y="274638"/>
            <a:ext cx="63468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lo stile del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95DFDF-7DBE-41A1-B450-4DEB9EC8B8DF}" type="slidenum">
              <a:rPr lang="en-US"/>
              <a:pPr/>
              <a:t>‹N›</a:t>
            </a:fld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2195513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Grafico_di_Microsoft_Office_Excel3.xls"/><Relationship Id="rId5" Type="http://schemas.openxmlformats.org/officeDocument/2006/relationships/oleObject" Target="../embeddings/Grafico_di_Microsoft_Office_Excel2.xls"/><Relationship Id="rId4" Type="http://schemas.openxmlformats.org/officeDocument/2006/relationships/oleObject" Target="../embeddings/Grafico_di_Microsoft_Office_Excel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Grafico_di_Microsoft_Office_Excel6.xls"/><Relationship Id="rId5" Type="http://schemas.openxmlformats.org/officeDocument/2006/relationships/oleObject" Target="../embeddings/Grafico_di_Microsoft_Office_Excel5.xls"/><Relationship Id="rId4" Type="http://schemas.openxmlformats.org/officeDocument/2006/relationships/oleObject" Target="../embeddings/Grafico_di_Microsoft_Office_Excel4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Grafico_di_Microsoft_Office_Excel9.xls"/><Relationship Id="rId5" Type="http://schemas.openxmlformats.org/officeDocument/2006/relationships/oleObject" Target="../embeddings/Grafico_di_Microsoft_Office_Excel8.xls"/><Relationship Id="rId4" Type="http://schemas.openxmlformats.org/officeDocument/2006/relationships/oleObject" Target="../embeddings/Grafico_di_Microsoft_Office_Excel7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2° Rapporto sulla Condizione</a:t>
            </a:r>
            <a:br>
              <a:rPr lang="en-US" b="1"/>
            </a:br>
            <a:r>
              <a:rPr lang="en-US" b="1"/>
              <a:t>Assistenziale dei Malati Oncologici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124075" y="3886200"/>
            <a:ext cx="6334125" cy="1752600"/>
          </a:xfrm>
        </p:spPr>
        <p:txBody>
          <a:bodyPr/>
          <a:lstStyle/>
          <a:p>
            <a:pPr algn="r"/>
            <a:r>
              <a:rPr lang="en-US" sz="3000"/>
              <a:t>Le disparità di accesso dei malati oncologici ai trattamenti terapeutici riabilitativi e assistenziali</a:t>
            </a: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0"/>
            <a:ext cx="3924300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732" name="Picture 13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1863" y="1706563"/>
            <a:ext cx="738505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733" name="Rectangle 13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/>
              <a:t>Inserimento di farmaci oncologici ad alto costo nei prontuari farmaceutici regionali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>
          <a:xfrm>
            <a:off x="287338" y="2276475"/>
            <a:ext cx="3276600" cy="2881313"/>
          </a:xfrm>
        </p:spPr>
        <p:txBody>
          <a:bodyPr/>
          <a:lstStyle/>
          <a:p>
            <a:r>
              <a:rPr lang="it-IT" sz="2000" b="1"/>
              <a:t>Tempi di latenza della effettiva disponibilità del farmaco oncologico</a:t>
            </a:r>
            <a:br>
              <a:rPr lang="it-IT" sz="2000" b="1"/>
            </a:br>
            <a:r>
              <a:rPr lang="it-IT" sz="2000" b="1"/>
              <a:t/>
            </a:r>
            <a:br>
              <a:rPr lang="it-IT" sz="2000" b="1"/>
            </a:br>
            <a:r>
              <a:rPr lang="it-IT" sz="2000" b="1"/>
              <a:t> Analisi marzo 2010</a:t>
            </a:r>
            <a:br>
              <a:rPr lang="it-IT" sz="2000" b="1"/>
            </a:br>
            <a:r>
              <a:rPr lang="it-IT" sz="2000" b="1"/>
              <a:t/>
            </a:r>
            <a:br>
              <a:rPr lang="it-IT" sz="2000" b="1"/>
            </a:br>
            <a:r>
              <a:rPr lang="it-IT" sz="2000" b="1"/>
              <a:t>Regioni con PTOR</a:t>
            </a:r>
            <a:endParaRPr lang="en-US" sz="2000" b="1"/>
          </a:p>
        </p:txBody>
      </p:sp>
      <p:pic>
        <p:nvPicPr>
          <p:cNvPr id="63431" name="Picture 9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5588" y="195263"/>
            <a:ext cx="4610100" cy="646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3432" name="Rectangle 968"/>
          <p:cNvSpPr>
            <a:spLocks noChangeArrowheads="1"/>
          </p:cNvSpPr>
          <p:nvPr/>
        </p:nvSpPr>
        <p:spPr bwMode="auto">
          <a:xfrm>
            <a:off x="6826250" y="188913"/>
            <a:ext cx="1152525" cy="64801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447800" y="577850"/>
            <a:ext cx="7072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b="1">
                <a:solidFill>
                  <a:srgbClr val="FF0000"/>
                </a:solidFill>
              </a:rPr>
              <a:t>Esiste nella tua struttura o nel tuo ambito territoriale un servizio di rieducazione funzionale (riabilitazione)?</a:t>
            </a:r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0" y="1268413"/>
          <a:ext cx="5200650" cy="2676525"/>
        </p:xfrm>
        <a:graphic>
          <a:graphicData uri="http://schemas.openxmlformats.org/presentationml/2006/ole">
            <p:oleObj spid="_x0000_s67586" name="Grafico" r:id="rId4" imgW="5200722" imgH="2676593" progId="Excel.Chart.8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3995738" y="1268413"/>
          <a:ext cx="5184775" cy="2668587"/>
        </p:xfrm>
        <a:graphic>
          <a:graphicData uri="http://schemas.openxmlformats.org/presentationml/2006/ole">
            <p:oleObj spid="_x0000_s67587" name="Grafico" r:id="rId5" imgW="5200722" imgH="2676593" progId="Excel.Chart.8">
              <p:embed/>
            </p:oleObj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1976438" y="4149725"/>
          <a:ext cx="5191125" cy="2676525"/>
        </p:xfrm>
        <a:graphic>
          <a:graphicData uri="http://schemas.openxmlformats.org/presentationml/2006/ole">
            <p:oleObj spid="_x0000_s67588" name="Grafico" r:id="rId6" imgW="5191225" imgH="2676593" progId="Excel.Chart.8">
              <p:embed/>
            </p:oleObj>
          </a:graphicData>
        </a:graphic>
      </p:graphicFrame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2844800" y="4149725"/>
            <a:ext cx="403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SUD e ISOLE: 114 questionari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228600" y="62484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Fig.7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0" y="50800"/>
            <a:ext cx="93964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>
                <a:solidFill>
                  <a:srgbClr val="000099"/>
                </a:solidFill>
              </a:rPr>
              <a:t>QUESTIONARIO AIOM –marzo 2010  SULLA RIABILITAZIONE DELLE DONNE OPERATE AL SENO.</a:t>
            </a:r>
            <a:r>
              <a:rPr lang="it-IT" sz="1200" b="1">
                <a:solidFill>
                  <a:srgbClr val="000099"/>
                </a:solidFill>
              </a:rPr>
              <a:t> ANALISI PER MACROAREE </a:t>
            </a:r>
          </a:p>
          <a:p>
            <a:pPr>
              <a:spcBef>
                <a:spcPct val="50000"/>
              </a:spcBef>
            </a:pPr>
            <a:endParaRPr lang="it-IT" sz="1200" b="1" u="sng">
              <a:solidFill>
                <a:srgbClr val="000099"/>
              </a:solidFill>
            </a:endParaRP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5146675" y="1385888"/>
            <a:ext cx="3313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CENTRO: 66 questionari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179388" y="1385888"/>
            <a:ext cx="33131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NORD: 216 questionari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2051050" y="3500438"/>
            <a:ext cx="1944688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 b="1"/>
              <a:t>Si</a:t>
            </a:r>
            <a:r>
              <a:rPr lang="it-IT" sz="1200" b="1">
                <a:solidFill>
                  <a:srgbClr val="008000"/>
                </a:solidFill>
              </a:rPr>
              <a:t> </a:t>
            </a:r>
            <a:r>
              <a:rPr lang="it-IT" sz="1200" b="1"/>
              <a:t>99%</a:t>
            </a:r>
            <a:r>
              <a:rPr lang="it-IT" sz="1200" b="1">
                <a:solidFill>
                  <a:srgbClr val="008000"/>
                </a:solidFill>
              </a:rPr>
              <a:t> (214/216)</a:t>
            </a:r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2268538" y="3500438"/>
            <a:ext cx="28733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7596188" y="3573463"/>
            <a:ext cx="1368425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 b="1">
                <a:solidFill>
                  <a:srgbClr val="008000"/>
                </a:solidFill>
              </a:rPr>
              <a:t>(48/66)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5795963" y="6237288"/>
            <a:ext cx="1368425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 b="1">
                <a:solidFill>
                  <a:srgbClr val="008000"/>
                </a:solidFill>
              </a:rPr>
              <a:t>(68/114)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79388" y="1125538"/>
            <a:ext cx="33131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NORD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981200" y="115888"/>
            <a:ext cx="67675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b="1">
                <a:solidFill>
                  <a:srgbClr val="FF0000"/>
                </a:solidFill>
              </a:rPr>
              <a:t>Se hai risposto SI alla domanda precedente: è previsto un servizio specifico di rieducazione funzionale (riabilitazione) per le donne operate per carcinoma mammario?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5146675" y="1125538"/>
            <a:ext cx="3313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CENTRO</a:t>
            </a:r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4500563" y="1412875"/>
          <a:ext cx="4608512" cy="2559050"/>
        </p:xfrm>
        <a:graphic>
          <a:graphicData uri="http://schemas.openxmlformats.org/presentationml/2006/ole">
            <p:oleObj spid="_x0000_s68610" name="Grafico" r:id="rId4" imgW="5200722" imgH="2886039" progId="Excel.Chart.8">
              <p:embed/>
            </p:oleObj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34925" y="1412875"/>
          <a:ext cx="4608513" cy="2557463"/>
        </p:xfrm>
        <a:graphic>
          <a:graphicData uri="http://schemas.openxmlformats.org/presentationml/2006/ole">
            <p:oleObj spid="_x0000_s68611" name="Grafico" r:id="rId5" imgW="5200722" imgH="2886039" progId="Excel.Chart.8">
              <p:embed/>
            </p:oleObj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1971675" y="3933825"/>
          <a:ext cx="5200650" cy="2886075"/>
        </p:xfrm>
        <a:graphic>
          <a:graphicData uri="http://schemas.openxmlformats.org/presentationml/2006/ole">
            <p:oleObj spid="_x0000_s68612" name="Grafico" r:id="rId6" imgW="5200722" imgH="2886039" progId="Excel.Chart.8">
              <p:embed/>
            </p:oleObj>
          </a:graphicData>
        </a:graphic>
      </p:graphicFrame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2844800" y="4005263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SUD e ISOLE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152400" y="60960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Fig.8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3203575" y="3659188"/>
            <a:ext cx="14398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 b="1">
                <a:solidFill>
                  <a:srgbClr val="008000"/>
                </a:solidFill>
              </a:rPr>
              <a:t>(168/214)</a:t>
            </a:r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7812088" y="3586163"/>
            <a:ext cx="14398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 b="1">
                <a:solidFill>
                  <a:srgbClr val="008000"/>
                </a:solidFill>
              </a:rPr>
              <a:t>(36/48)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5580063" y="6237288"/>
            <a:ext cx="14398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 b="1">
                <a:solidFill>
                  <a:srgbClr val="008000"/>
                </a:solidFill>
              </a:rPr>
              <a:t>(42/68)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836613"/>
            <a:ext cx="4427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NORD: </a:t>
            </a:r>
            <a:r>
              <a:rPr lang="it-IT" sz="1000" b="1"/>
              <a:t>168 strutture di riabilitazione per donne operate al seno nelle sedi ove  lavorano i medici che hanno risposto al questionario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00563" y="881063"/>
            <a:ext cx="4608512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CENTRO: </a:t>
            </a:r>
            <a:r>
              <a:rPr lang="it-IT" sz="1000" b="1"/>
              <a:t>36 strutture di riabilitazione per donne operate al seno nelle sedi ove  lavorano i medici che hanno risposto al questionario</a:t>
            </a:r>
          </a:p>
          <a:p>
            <a:pPr>
              <a:spcBef>
                <a:spcPct val="50000"/>
              </a:spcBef>
            </a:pPr>
            <a:endParaRPr lang="it-IT" sz="1000" b="1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752600" y="260350"/>
            <a:ext cx="69230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>
                <a:solidFill>
                  <a:srgbClr val="FF0000"/>
                </a:solidFill>
              </a:rPr>
              <a:t>Il servizio di rieducazione funzionale (riabilitazione) per donne operate al seno è una struttura: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304800" y="6186488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Fig.9</a:t>
            </a:r>
          </a:p>
        </p:txBody>
      </p:sp>
      <p:graphicFrame>
        <p:nvGraphicFramePr>
          <p:cNvPr id="38926" name="Object 14"/>
          <p:cNvGraphicFramePr>
            <a:graphicFrameLocks noChangeAspect="1"/>
          </p:cNvGraphicFramePr>
          <p:nvPr/>
        </p:nvGraphicFramePr>
        <p:xfrm>
          <a:off x="-107950" y="1412875"/>
          <a:ext cx="4679950" cy="2447925"/>
        </p:xfrm>
        <a:graphic>
          <a:graphicData uri="http://schemas.openxmlformats.org/presentationml/2006/ole">
            <p:oleObj spid="_x0000_s69634" name="Grafico" r:id="rId4" imgW="5534027" imgH="2876580" progId="Excel.Chart.8">
              <p:embed/>
            </p:oleObj>
          </a:graphicData>
        </a:graphic>
      </p:graphicFrame>
      <p:graphicFrame>
        <p:nvGraphicFramePr>
          <p:cNvPr id="38927" name="Object 15"/>
          <p:cNvGraphicFramePr>
            <a:graphicFrameLocks noChangeAspect="1"/>
          </p:cNvGraphicFramePr>
          <p:nvPr/>
        </p:nvGraphicFramePr>
        <p:xfrm>
          <a:off x="4284663" y="1341438"/>
          <a:ext cx="4895850" cy="2536825"/>
        </p:xfrm>
        <a:graphic>
          <a:graphicData uri="http://schemas.openxmlformats.org/presentationml/2006/ole">
            <p:oleObj spid="_x0000_s69635" name="Grafico" r:id="rId5" imgW="5553119" imgH="2876580" progId="Excel.Chart.8">
              <p:embed/>
            </p:oleObj>
          </a:graphicData>
        </a:graphic>
      </p:graphicFrame>
      <p:graphicFrame>
        <p:nvGraphicFramePr>
          <p:cNvPr id="38928" name="Object 16"/>
          <p:cNvGraphicFramePr>
            <a:graphicFrameLocks noChangeAspect="1"/>
          </p:cNvGraphicFramePr>
          <p:nvPr/>
        </p:nvGraphicFramePr>
        <p:xfrm>
          <a:off x="1795463" y="3860800"/>
          <a:ext cx="5553075" cy="2876550"/>
        </p:xfrm>
        <a:graphic>
          <a:graphicData uri="http://schemas.openxmlformats.org/presentationml/2006/ole">
            <p:oleObj spid="_x0000_s69636" name="Grafico" r:id="rId6" imgW="5553119" imgH="2876580" progId="Excel.Chart.8">
              <p:embed/>
            </p:oleObj>
          </a:graphicData>
        </a:graphic>
      </p:graphicFrame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1908175" y="3860800"/>
            <a:ext cx="5400675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SUD e ISOLE: </a:t>
            </a:r>
            <a:r>
              <a:rPr lang="it-IT" sz="1000" b="1"/>
              <a:t>42 strutture di riabilitazione per donne operate al seno presenti nelle sedi  ove lavorano i medici che hanno risposto al questionario</a:t>
            </a:r>
          </a:p>
          <a:p>
            <a:pPr>
              <a:spcBef>
                <a:spcPct val="50000"/>
              </a:spcBef>
            </a:pPr>
            <a:endParaRPr lang="it-IT" sz="1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213" y="2227263"/>
            <a:ext cx="5683250" cy="395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2133600"/>
            <a:ext cx="655320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322263" y="2276475"/>
            <a:ext cx="8642350" cy="3744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it-IT">
                <a:solidFill>
                  <a:srgbClr val="000000"/>
                </a:solidFill>
                <a:latin typeface="Imago" pitchFamily="2" charset="0"/>
              </a:rPr>
              <a:t>Le nuove tariffe DRG per il periodo 2009-2011 sono in corso di approvazione.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it-IT">
                <a:solidFill>
                  <a:srgbClr val="000000"/>
                </a:solidFill>
                <a:latin typeface="Imago" pitchFamily="2" charset="0"/>
              </a:rPr>
              <a:t> Prendiamo ad es. il DRG 410: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it-IT" u="sng">
                <a:solidFill>
                  <a:srgbClr val="000000"/>
                </a:solidFill>
                <a:latin typeface="Imago" pitchFamily="2" charset="0"/>
              </a:rPr>
              <a:t>2.471 euro per i Ricoveri Ordinari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it-IT" u="sng">
                <a:solidFill>
                  <a:srgbClr val="000000"/>
                </a:solidFill>
                <a:latin typeface="Imago" pitchFamily="2" charset="0"/>
              </a:rPr>
              <a:t>414 euro Day Hospital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it-IT" u="sng">
              <a:solidFill>
                <a:srgbClr val="000000"/>
              </a:solidFill>
              <a:latin typeface="Imago" pitchFamily="2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it-IT" u="sng">
              <a:solidFill>
                <a:srgbClr val="000000"/>
              </a:solidFill>
              <a:latin typeface="Imago" pitchFamily="2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it-IT" u="sng">
              <a:solidFill>
                <a:srgbClr val="000000"/>
              </a:solidFill>
              <a:latin typeface="Imago" pitchFamily="2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it-IT">
                <a:solidFill>
                  <a:srgbClr val="000000"/>
                </a:solidFill>
                <a:latin typeface="Imago" pitchFamily="2" charset="0"/>
              </a:rPr>
              <a:t>Tali tariffe risulterebbero comunque sottostimate del: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it-IT" b="1">
                <a:solidFill>
                  <a:srgbClr val="FF0000"/>
                </a:solidFill>
                <a:latin typeface="Imago" pitchFamily="2" charset="0"/>
              </a:rPr>
              <a:t>20%</a:t>
            </a:r>
            <a:r>
              <a:rPr lang="it-IT">
                <a:solidFill>
                  <a:srgbClr val="000000"/>
                </a:solidFill>
                <a:latin typeface="Imago" pitchFamily="2" charset="0"/>
              </a:rPr>
              <a:t> rispetto ai costi reali per i Ricoveri Ordinari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it-IT" b="1">
                <a:solidFill>
                  <a:srgbClr val="FF0000"/>
                </a:solidFill>
                <a:latin typeface="Imago" pitchFamily="2" charset="0"/>
              </a:rPr>
              <a:t>27,4%</a:t>
            </a:r>
            <a:r>
              <a:rPr lang="it-IT">
                <a:solidFill>
                  <a:srgbClr val="000000"/>
                </a:solidFill>
                <a:latin typeface="Imago" pitchFamily="2" charset="0"/>
              </a:rPr>
              <a:t> per quanto riguarda i Day Hospital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it-IT">
              <a:solidFill>
                <a:srgbClr val="000000"/>
              </a:solidFill>
              <a:latin typeface="Imago" pitchFamily="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PPTCOMPATIBLE4" val="RXP"/>
  <p:tag name="VARPPTCOMPATIBLERD03" val="RXP"/>
  <p:tag name="VARPPTTYPE" val="RXP"/>
  <p:tag name="VARPPTSLIDEFORMAT" val="RXP"/>
  <p:tag name="VARSAVEMESSAGETIMESTAMP" val="RXP19/02/2010"/>
</p:tagLst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294</Words>
  <Application>Microsoft Office PowerPoint</Application>
  <PresentationFormat>Presentazione su schermo (4:3)</PresentationFormat>
  <Paragraphs>45</Paragraphs>
  <Slides>9</Slides>
  <Notes>9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Imago</vt:lpstr>
      <vt:lpstr>Minion</vt:lpstr>
      <vt:lpstr>Struttura predefinita</vt:lpstr>
      <vt:lpstr>Grafico di Microsoft Office Excel</vt:lpstr>
      <vt:lpstr>Grafico di Microsoft Excel</vt:lpstr>
      <vt:lpstr>2° Rapporto sulla Condizione Assistenziale dei Malati Oncologici</vt:lpstr>
      <vt:lpstr>Inserimento di farmaci oncologici ad alto costo nei prontuari farmaceutici regionali</vt:lpstr>
      <vt:lpstr>Tempi di latenza della effettiva disponibilità del farmaco oncologico   Analisi marzo 2010  Regioni con PTOR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F. Hoffmann-La Roche,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</dc:creator>
  <cp:lastModifiedBy>marco admin</cp:lastModifiedBy>
  <cp:revision>62</cp:revision>
  <dcterms:created xsi:type="dcterms:W3CDTF">2010-02-12T15:25:36Z</dcterms:created>
  <dcterms:modified xsi:type="dcterms:W3CDTF">2010-05-13T08:02:16Z</dcterms:modified>
</cp:coreProperties>
</file>